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handoutMasterIdLst>
    <p:handoutMasterId r:id="rId29"/>
  </p:handoutMasterIdLst>
  <p:sldIdLst>
    <p:sldId id="280" r:id="rId3"/>
    <p:sldId id="292" r:id="rId4"/>
    <p:sldId id="316" r:id="rId5"/>
    <p:sldId id="313" r:id="rId6"/>
    <p:sldId id="311" r:id="rId7"/>
    <p:sldId id="303" r:id="rId8"/>
    <p:sldId id="314" r:id="rId9"/>
    <p:sldId id="304" r:id="rId10"/>
    <p:sldId id="315" r:id="rId11"/>
    <p:sldId id="317" r:id="rId12"/>
    <p:sldId id="318" r:id="rId13"/>
    <p:sldId id="319" r:id="rId14"/>
    <p:sldId id="320" r:id="rId15"/>
    <p:sldId id="323" r:id="rId16"/>
    <p:sldId id="324" r:id="rId17"/>
    <p:sldId id="325" r:id="rId18"/>
    <p:sldId id="326" r:id="rId19"/>
    <p:sldId id="328" r:id="rId20"/>
    <p:sldId id="329" r:id="rId21"/>
    <p:sldId id="331" r:id="rId22"/>
    <p:sldId id="327" r:id="rId23"/>
    <p:sldId id="330" r:id="rId24"/>
    <p:sldId id="302" r:id="rId25"/>
    <p:sldId id="309" r:id="rId26"/>
    <p:sldId id="310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0" autoAdjust="0"/>
    <p:restoredTop sz="94708"/>
  </p:normalViewPr>
  <p:slideViewPr>
    <p:cSldViewPr snapToGrid="0">
      <p:cViewPr varScale="1">
        <p:scale>
          <a:sx n="116" d="100"/>
          <a:sy n="116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6788E-680A-49E5-BB93-D456A9D23A2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1F6E-92FD-414D-9278-71772D358C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73084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jpe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F4945-C160-4CD5-B124-49B9BE14C0AB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3120B-582B-4354-977D-A474A534F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56565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511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9799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1707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079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874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07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5213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4869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605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3909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8715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8354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3113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3671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8622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0280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981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9742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2472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11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7673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136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908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335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 smtClean="0"/>
              <a:t>Основы построения файловых систем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6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48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92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964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585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972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057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65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38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784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5054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7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1400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11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352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98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22754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Основы построения файловых систем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0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02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1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43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64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43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3722-5D9F-4E99-9720-9B6A0C7BB1C9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147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18C88-2408-4CFC-B25C-07450930B282}" type="datetimeFigureOut">
              <a:rPr lang="ru-RU" smtClean="0"/>
              <a:t>01.10.17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14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lwn.net/Articles/718734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.die.net/man/5/auto.master" TargetMode="Externa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lwn.net/Articles/689856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189499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098" name="Picture 2" descr="Image result for МФТ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69" y="2142418"/>
            <a:ext cx="5586197" cy="248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cron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563" y="2078936"/>
            <a:ext cx="2614568" cy="261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70869" y="900147"/>
            <a:ext cx="8450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/>
              <a:t>Основы построения файловых систем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06055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096122"/>
              </p:ext>
            </p:extLst>
          </p:nvPr>
        </p:nvGraphicFramePr>
        <p:xfrm>
          <a:off x="0" y="365760"/>
          <a:ext cx="12192000" cy="2743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Memory-mapped files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int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 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fd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 = open(“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file.txt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”, O_RDONLY);</a:t>
                      </a:r>
                    </a:p>
                    <a:p>
                      <a:r>
                        <a:rPr lang="en-US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char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 *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str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 = 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mmap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(NULL, length, PROT_READ, MAP_PRIVATE, 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fd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, 0);</a:t>
                      </a:r>
                    </a:p>
                    <a:p>
                      <a:endParaRPr lang="en-US" baseline="0" dirty="0" smtClean="0">
                        <a:latin typeface="Menlo" charset="0"/>
                        <a:ea typeface="Menlo" charset="0"/>
                        <a:cs typeface="Menlo" charset="0"/>
                      </a:endParaRPr>
                    </a:p>
                    <a:p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/* work with @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str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 as if it were an array */</a:t>
                      </a:r>
                    </a:p>
                    <a:p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printf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(“%s\n”, 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str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);</a:t>
                      </a:r>
                    </a:p>
                    <a:p>
                      <a:endParaRPr lang="en-US" baseline="0" dirty="0" smtClean="0">
                        <a:latin typeface="Menlo" charset="0"/>
                        <a:ea typeface="Menlo" charset="0"/>
                        <a:cs typeface="Menlo" charset="0"/>
                      </a:endParaRPr>
                    </a:p>
                    <a:p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munmap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(</a:t>
                      </a:r>
                      <a:r>
                        <a:rPr lang="en-US" baseline="0" dirty="0" err="1" smtClean="0">
                          <a:latin typeface="Menlo" charset="0"/>
                          <a:ea typeface="Menlo" charset="0"/>
                          <a:cs typeface="Menlo" charset="0"/>
                        </a:rPr>
                        <a:t>str</a:t>
                      </a:r>
                      <a:r>
                        <a:rPr lang="en-US" baseline="0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, length);</a:t>
                      </a:r>
                      <a:endParaRPr lang="ru-RU" dirty="0">
                        <a:latin typeface="Menlo" charset="0"/>
                        <a:ea typeface="Menlo" charset="0"/>
                        <a:cs typeface="Menlo" charset="0"/>
                      </a:endParaRPr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Menlo" charset="0"/>
                          <a:ea typeface="Menlo" charset="0"/>
                          <a:cs typeface="Menlo" charset="0"/>
                        </a:rPr>
                        <a:t>Как это работает?</a:t>
                      </a:r>
                      <a:endParaRPr lang="ru-RU" dirty="0">
                        <a:latin typeface="Menlo" charset="0"/>
                        <a:ea typeface="Menlo" charset="0"/>
                        <a:cs typeface="Menlo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2469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487469"/>
              </p:ext>
            </p:extLst>
          </p:nvPr>
        </p:nvGraphicFramePr>
        <p:xfrm>
          <a:off x="0" y="365760"/>
          <a:ext cx="12192000" cy="38404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Виртуальная</a:t>
                      </a:r>
                      <a:r>
                        <a:rPr lang="ru-RU" baseline="0" dirty="0" smtClean="0"/>
                        <a:t> память</a:t>
                      </a:r>
                      <a:r>
                        <a:rPr lang="en-US" baseline="0" dirty="0" smtClean="0"/>
                        <a:t>: </a:t>
                      </a:r>
                      <a:r>
                        <a:rPr lang="ru-RU" baseline="0" dirty="0" smtClean="0"/>
                        <a:t>зачем это надо?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aseline="0" dirty="0" smtClean="0"/>
                        <a:t>Процессы не имеют доступа к физической памяти.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baseline="0" dirty="0" smtClean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aseline="0" dirty="0" smtClean="0"/>
                        <a:t>Вместо этого, ОС предоставляют процессам линейное адресное пространство,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aseline="0" dirty="0" smtClean="0"/>
                        <a:t>которое может произвольно отображаться на физическую память.</a:t>
                      </a:r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dirty="0" smtClean="0"/>
                        <a:t>Задачи, которые решает введение виртуального</a:t>
                      </a:r>
                      <a:r>
                        <a:rPr lang="ru-RU" baseline="0" dirty="0" smtClean="0"/>
                        <a:t> адресного пространства:</a:t>
                      </a: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dirty="0" smtClean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dirty="0" smtClean="0"/>
                        <a:t>Возможность предоставить каждому процессу единообразное</a:t>
                      </a:r>
                      <a:r>
                        <a:rPr lang="ru-RU" baseline="0" dirty="0" smtClean="0"/>
                        <a:t> адресное пространство:</a:t>
                      </a:r>
                      <a:br>
                        <a:rPr lang="ru-RU" baseline="0" dirty="0" smtClean="0"/>
                      </a:br>
                      <a:r>
                        <a:rPr lang="ru-RU" baseline="0" dirty="0" smtClean="0"/>
                        <a:t>процесс просто считает, что ему доступны все адреса в диапазоне </a:t>
                      </a:r>
                      <a:r>
                        <a:rPr lang="en-US" baseline="0" dirty="0" smtClean="0"/>
                        <a:t>[0, MAX_ADDR),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Изоляция процессов,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Возможность прозрачно разделять часть памяти между процессами (</a:t>
                      </a:r>
                      <a:r>
                        <a:rPr lang="en-US" baseline="0" dirty="0" smtClean="0"/>
                        <a:t>shared libraries, text segments, etc.),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Возможность «незаметно» для процесса заполнять</a:t>
                      </a:r>
                      <a:r>
                        <a:rPr lang="en-US" baseline="0" dirty="0" smtClean="0"/>
                        <a:t>/</a:t>
                      </a:r>
                      <a:r>
                        <a:rPr lang="ru-RU" baseline="0" dirty="0" smtClean="0"/>
                        <a:t>выгружать его части из памяти</a:t>
                      </a:r>
                      <a:r>
                        <a:rPr lang="en-US" baseline="0" dirty="0" smtClean="0"/>
                        <a:t>:</a:t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>memory-mapped files, swapping,</a:t>
                      </a: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43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01670"/>
              </p:ext>
            </p:extLst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Виртуальная</a:t>
                      </a:r>
                      <a:r>
                        <a:rPr lang="ru-RU" baseline="0" dirty="0" smtClean="0"/>
                        <a:t> память с точки зрения </a:t>
                      </a:r>
                      <a:r>
                        <a:rPr lang="en-US" baseline="0" dirty="0" smtClean="0"/>
                        <a:t>CPU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dirty="0" smtClean="0"/>
                        <a:t>Таблицы разрешается</a:t>
                      </a:r>
                      <a:r>
                        <a:rPr lang="ru-RU" baseline="0" dirty="0" smtClean="0"/>
                        <a:t> заполнять частично, чтобы не тратить много памяти.</a:t>
                      </a:r>
                      <a:endParaRPr lang="en-US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dirty="0" smtClean="0"/>
                        <a:t>Поиск по таблицам требует много обращений</a:t>
                      </a:r>
                      <a:r>
                        <a:rPr lang="ru-RU" baseline="0" dirty="0" smtClean="0"/>
                        <a:t> к памяти, поэтому результаты преобразований адресов </a:t>
                      </a:r>
                      <a:r>
                        <a:rPr lang="ru-RU" baseline="0" dirty="0" err="1" smtClean="0"/>
                        <a:t>кешируются</a:t>
                      </a:r>
                      <a:r>
                        <a:rPr lang="ru-RU" baseline="0" dirty="0" smtClean="0"/>
                        <a:t> в </a:t>
                      </a:r>
                      <a:r>
                        <a:rPr lang="en-US" baseline="0" dirty="0" smtClean="0"/>
                        <a:t>TLB (Translation Look-aside Buffer)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45362"/>
              </p:ext>
            </p:extLst>
          </p:nvPr>
        </p:nvGraphicFramePr>
        <p:xfrm>
          <a:off x="566757" y="1039155"/>
          <a:ext cx="8128000" cy="7416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 gridSpan="5">
                  <a:txBody>
                    <a:bodyPr/>
                    <a:lstStyle/>
                    <a:p>
                      <a:r>
                        <a:rPr lang="ru-RU" dirty="0" smtClean="0"/>
                        <a:t>Виртуальный адрес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920240"/>
              </p:ext>
            </p:extLst>
          </p:nvPr>
        </p:nvGraphicFramePr>
        <p:xfrm>
          <a:off x="1172684" y="2129824"/>
          <a:ext cx="1901022" cy="21234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01022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Таблица</a:t>
                      </a:r>
                      <a:r>
                        <a:rPr lang="ru-RU" baseline="0" dirty="0" smtClean="0"/>
                        <a:t> страниц первого уровня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>
            <a:off x="661012" y="1780835"/>
            <a:ext cx="511672" cy="157931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456774"/>
              </p:ext>
            </p:extLst>
          </p:nvPr>
        </p:nvGraphicFramePr>
        <p:xfrm>
          <a:off x="4246390" y="3055422"/>
          <a:ext cx="2045325" cy="21234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045325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Таблица страниц</a:t>
                      </a:r>
                      <a:r>
                        <a:rPr lang="ru-RU" baseline="0" dirty="0" smtClean="0"/>
                        <a:t> второго уровня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3073706" y="3360145"/>
            <a:ext cx="1172684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402767" y="1780835"/>
            <a:ext cx="843623" cy="286611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6291715" y="4618591"/>
            <a:ext cx="513819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54412"/>
              </p:ext>
            </p:extLst>
          </p:nvPr>
        </p:nvGraphicFramePr>
        <p:xfrm>
          <a:off x="9852721" y="2570490"/>
          <a:ext cx="1370767" cy="1833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70767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Страница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7" name="Straight Arrow Connector 26"/>
          <p:cNvCxnSpPr/>
          <p:nvPr/>
        </p:nvCxnSpPr>
        <p:spPr>
          <a:xfrm flipV="1">
            <a:off x="8306718" y="2743200"/>
            <a:ext cx="1496849" cy="1101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109679" y="1780835"/>
            <a:ext cx="1743042" cy="211660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084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42544"/>
              </p:ext>
            </p:extLst>
          </p:nvPr>
        </p:nvGraphicFramePr>
        <p:xfrm>
          <a:off x="0" y="365760"/>
          <a:ext cx="12192000" cy="2103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Виртуальная</a:t>
                      </a:r>
                      <a:r>
                        <a:rPr lang="ru-RU" baseline="0" dirty="0" smtClean="0"/>
                        <a:t> память с точки зрения ОС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Для</a:t>
                      </a:r>
                      <a:r>
                        <a:rPr lang="ru-RU" baseline="0" dirty="0" smtClean="0"/>
                        <a:t> операционной системы память процесса представляется как набор </a:t>
                      </a:r>
                      <a:r>
                        <a:rPr lang="en-US" baseline="0" dirty="0" smtClean="0"/>
                        <a:t>VMA (Virtual Memory Area).</a:t>
                      </a:r>
                    </a:p>
                    <a:p>
                      <a:endParaRPr lang="en-US" baseline="0" dirty="0" smtClean="0"/>
                    </a:p>
                    <a:p>
                      <a:r>
                        <a:rPr lang="ru-RU" baseline="0" dirty="0" smtClean="0"/>
                        <a:t>Каждая </a:t>
                      </a:r>
                      <a:r>
                        <a:rPr lang="en-US" baseline="0" dirty="0" smtClean="0"/>
                        <a:t>VMA </a:t>
                      </a:r>
                      <a:r>
                        <a:rPr lang="ru-RU" baseline="0" dirty="0" smtClean="0"/>
                        <a:t>указывает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диапазон адресов,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права доступа (и флаги вроде </a:t>
                      </a:r>
                      <a:r>
                        <a:rPr lang="en-US" baseline="0" dirty="0" smtClean="0"/>
                        <a:t>copy-on-write),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правило, как подгружать страницы из данной </a:t>
                      </a:r>
                      <a:r>
                        <a:rPr lang="en-US" baseline="0" dirty="0" smtClean="0"/>
                        <a:t>VMA.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049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11381"/>
              </p:ext>
            </p:extLst>
          </p:nvPr>
        </p:nvGraphicFramePr>
        <p:xfrm>
          <a:off x="0" y="365760"/>
          <a:ext cx="12192000" cy="3749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Memory-mapped</a:t>
                      </a:r>
                      <a:r>
                        <a:rPr lang="en-US" baseline="0" dirty="0" smtClean="0"/>
                        <a:t> files: </a:t>
                      </a:r>
                      <a:r>
                        <a:rPr lang="ru-RU" baseline="0" dirty="0" smtClean="0"/>
                        <a:t>проблемы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Если</a:t>
                      </a:r>
                      <a:r>
                        <a:rPr lang="ru-RU" baseline="0" dirty="0" smtClean="0"/>
                        <a:t> файл виден как массив в памяти, то чтение и запись делаются очень просто.</a:t>
                      </a:r>
                    </a:p>
                    <a:p>
                      <a:endParaRPr lang="ru-RU" baseline="0" dirty="0" smtClean="0"/>
                    </a:p>
                    <a:p>
                      <a:r>
                        <a:rPr lang="ru-RU" baseline="0" dirty="0" smtClean="0"/>
                        <a:t>Но как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uk-UA" baseline="0" dirty="0" smtClean="0"/>
                        <a:t>у</a:t>
                      </a:r>
                      <a:r>
                        <a:rPr lang="ru-RU" baseline="0" dirty="0" err="1" smtClean="0"/>
                        <a:t>величивать</a:t>
                      </a:r>
                      <a:r>
                        <a:rPr lang="ru-RU" baseline="0" dirty="0" smtClean="0"/>
                        <a:t> размер файла?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baseline="0" dirty="0" smtClean="0"/>
                        <a:t>обрабатывать ошибки чтения из файла?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baseline="0" dirty="0" smtClean="0"/>
                        <a:t>обрабатывать ошибки записи в файл?</a:t>
                      </a: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300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656755"/>
              </p:ext>
            </p:extLst>
          </p:nvPr>
        </p:nvGraphicFramePr>
        <p:xfrm>
          <a:off x="0" y="365760"/>
          <a:ext cx="12192000" cy="3749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Memory-mapped</a:t>
                      </a:r>
                      <a:r>
                        <a:rPr lang="en-US" baseline="0" dirty="0" smtClean="0"/>
                        <a:t> files: </a:t>
                      </a:r>
                      <a:r>
                        <a:rPr lang="ru-RU" baseline="0" dirty="0" smtClean="0"/>
                        <a:t>проблемы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Если</a:t>
                      </a:r>
                      <a:r>
                        <a:rPr lang="ru-RU" baseline="0" dirty="0" smtClean="0"/>
                        <a:t> файл виден как массив в памяти, то чтение и запись делаются очень просто.</a:t>
                      </a:r>
                    </a:p>
                    <a:p>
                      <a:endParaRPr lang="ru-RU" baseline="0" dirty="0" smtClean="0"/>
                    </a:p>
                    <a:p>
                      <a:r>
                        <a:rPr lang="ru-RU" baseline="0" dirty="0" smtClean="0"/>
                        <a:t>Но как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uk-UA" baseline="0" dirty="0" smtClean="0"/>
                        <a:t>у</a:t>
                      </a:r>
                      <a:r>
                        <a:rPr lang="ru-RU" baseline="0" dirty="0" err="1" smtClean="0"/>
                        <a:t>величивать</a:t>
                      </a:r>
                      <a:r>
                        <a:rPr lang="ru-RU" baseline="0" dirty="0" smtClean="0"/>
                        <a:t> размер файла?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baseline="0" dirty="0" smtClean="0"/>
                        <a:t>обрабатывать ошибки чтения из файла?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baseline="0" dirty="0" smtClean="0"/>
                        <a:t>обрабатывать ошибки записи в файл?</a:t>
                      </a: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 smtClean="0"/>
                    </a:p>
                    <a:p>
                      <a:pPr marL="0" indent="0">
                        <a:buNone/>
                      </a:pPr>
                      <a:r>
                        <a:rPr lang="ru-RU" baseline="0" dirty="0" smtClean="0"/>
                        <a:t>Ответ: никак.</a:t>
                      </a:r>
                      <a:endParaRPr lang="en-US" baseline="0" dirty="0" smtClean="0"/>
                    </a:p>
                    <a:p>
                      <a:pPr marL="342900" indent="-342900">
                        <a:buAutoNum type="arabicPeriod"/>
                      </a:pPr>
                      <a:endParaRPr lang="en-US" baseline="0" dirty="0"/>
                    </a:p>
                    <a:p>
                      <a:pPr marL="0" indent="0">
                        <a:buNone/>
                      </a:pPr>
                      <a:r>
                        <a:rPr lang="ru-RU" baseline="0" dirty="0" smtClean="0"/>
                        <a:t>До недавнего времени ошибки при отложенной записи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writeback</a:t>
                      </a:r>
                      <a:r>
                        <a:rPr lang="en-US" baseline="0" dirty="0" smtClean="0"/>
                        <a:t>) </a:t>
                      </a:r>
                      <a:r>
                        <a:rPr lang="ru-RU" baseline="0" dirty="0" smtClean="0"/>
                        <a:t>можно было легко потерять</a:t>
                      </a:r>
                      <a:r>
                        <a:rPr lang="en-US" baseline="0" dirty="0" smtClean="0"/>
                        <a:t>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>
                          <a:hlinkClick r:id="rId3"/>
                        </a:rPr>
                        <a:t>https://lwn.net/Articles/718734/</a:t>
                      </a:r>
                      <a:endParaRPr lang="en-US" baseline="0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http://</a:t>
                      </a:r>
                      <a:r>
                        <a:rPr lang="en-US" baseline="0" dirty="0" err="1" smtClean="0"/>
                        <a:t>stackoverflow.com</a:t>
                      </a:r>
                      <a:r>
                        <a:rPr lang="en-US" baseline="0" dirty="0" smtClean="0"/>
                        <a:t>/q/42434872/398670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3665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3938338"/>
              </p:ext>
            </p:extLst>
          </p:nvPr>
        </p:nvGraphicFramePr>
        <p:xfrm>
          <a:off x="0" y="365760"/>
          <a:ext cx="12192000" cy="35661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Page cache </a:t>
                      </a:r>
                      <a:r>
                        <a:rPr lang="ru-RU" dirty="0" smtClean="0"/>
                        <a:t>и отложенная</a:t>
                      </a:r>
                      <a:r>
                        <a:rPr lang="ru-RU" baseline="0" dirty="0" smtClean="0"/>
                        <a:t> запись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writeback</a:t>
                      </a:r>
                      <a:r>
                        <a:rPr lang="en-US" baseline="0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baseline="0" dirty="0" smtClean="0"/>
                        <a:t>Аналогичные проблемы с записью есть и в </a:t>
                      </a:r>
                      <a:r>
                        <a:rPr lang="en-US" baseline="0" dirty="0" smtClean="0"/>
                        <a:t>POSIX API:</a:t>
                      </a:r>
                    </a:p>
                    <a:p>
                      <a:endParaRPr lang="en-US" baseline="0" dirty="0" smtClean="0"/>
                    </a:p>
                    <a:p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fd</a:t>
                      </a:r>
                      <a:r>
                        <a:rPr lang="en-US" baseline="0" dirty="0" smtClean="0"/>
                        <a:t> = open(“</a:t>
                      </a:r>
                      <a:r>
                        <a:rPr lang="en-US" baseline="0" dirty="0" err="1" smtClean="0"/>
                        <a:t>file.txt</a:t>
                      </a:r>
                      <a:r>
                        <a:rPr lang="en-US" baseline="0" dirty="0" smtClean="0"/>
                        <a:t>”, O_RDWR);</a:t>
                      </a:r>
                    </a:p>
                    <a:p>
                      <a:r>
                        <a:rPr lang="en-US" baseline="0" dirty="0" err="1" smtClean="0"/>
                        <a:t>pwrite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fd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, size, 0);</a:t>
                      </a:r>
                    </a:p>
                    <a:p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fd</a:t>
                      </a:r>
                      <a:r>
                        <a:rPr lang="en-US" baseline="0" dirty="0" smtClean="0"/>
                        <a:t>);</a:t>
                      </a:r>
                    </a:p>
                    <a:p>
                      <a:r>
                        <a:rPr lang="en-US" baseline="0" dirty="0" smtClean="0"/>
                        <a:t>close(</a:t>
                      </a:r>
                      <a:r>
                        <a:rPr lang="en-US" baseline="0" dirty="0" err="1" smtClean="0"/>
                        <a:t>fd</a:t>
                      </a:r>
                      <a:r>
                        <a:rPr lang="en-US" baseline="0" dirty="0" smtClean="0"/>
                        <a:t>);</a:t>
                      </a:r>
                    </a:p>
                    <a:p>
                      <a:endParaRPr lang="en-US" baseline="0" dirty="0" smtClean="0"/>
                    </a:p>
                    <a:p>
                      <a:r>
                        <a:rPr lang="ru-RU" baseline="0" dirty="0" smtClean="0"/>
                        <a:t>Вызов </a:t>
                      </a:r>
                      <a:r>
                        <a:rPr lang="en-US" baseline="0" dirty="0" err="1" smtClean="0"/>
                        <a:t>pwrite</a:t>
                      </a:r>
                      <a:r>
                        <a:rPr lang="en-US" baseline="0" dirty="0" smtClean="0"/>
                        <a:t>() </a:t>
                      </a:r>
                      <a:r>
                        <a:rPr lang="ru-RU" baseline="0" dirty="0" smtClean="0"/>
                        <a:t>не записывает данные в файл, а только помещает их в </a:t>
                      </a:r>
                      <a:r>
                        <a:rPr lang="en-US" baseline="0" dirty="0" smtClean="0"/>
                        <a:t>page cache.</a:t>
                      </a:r>
                      <a:endParaRPr lang="ru-RU" baseline="0" dirty="0" smtClean="0"/>
                    </a:p>
                    <a:p>
                      <a:r>
                        <a:rPr lang="ru-RU" baseline="0" dirty="0" smtClean="0"/>
                        <a:t>Данные будут записаны на диск только после вызова </a:t>
                      </a: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 </a:t>
                      </a:r>
                      <a:r>
                        <a:rPr lang="ru-RU" baseline="0" dirty="0" smtClean="0"/>
                        <a:t>или когда ОС решит сбросить </a:t>
                      </a:r>
                      <a:r>
                        <a:rPr lang="en-US" baseline="0" dirty="0" smtClean="0"/>
                        <a:t>page cache </a:t>
                      </a:r>
                      <a:r>
                        <a:rPr lang="ru-RU" baseline="0" dirty="0" smtClean="0"/>
                        <a:t>на диск.</a:t>
                      </a:r>
                      <a:endParaRPr lang="en-US" baseline="0" dirty="0" smtClean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ошибки записи будут возвращены из </a:t>
                      </a: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close() </a:t>
                      </a:r>
                      <a:r>
                        <a:rPr lang="ru-RU" baseline="0" dirty="0" smtClean="0"/>
                        <a:t>тоже может завершаться с ошибкой.</a:t>
                      </a:r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8829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80966"/>
              </p:ext>
            </p:extLst>
          </p:nvPr>
        </p:nvGraphicFramePr>
        <p:xfrm>
          <a:off x="0" y="365760"/>
          <a:ext cx="12192000" cy="4572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Page cache </a:t>
                      </a:r>
                      <a:r>
                        <a:rPr lang="ru-RU" dirty="0" smtClean="0"/>
                        <a:t>и отложенная</a:t>
                      </a:r>
                      <a:r>
                        <a:rPr lang="ru-RU" baseline="0" dirty="0" smtClean="0"/>
                        <a:t> запись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writeback</a:t>
                      </a:r>
                      <a:r>
                        <a:rPr lang="en-US" baseline="0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 </a:t>
                      </a:r>
                      <a:r>
                        <a:rPr lang="ru-RU" baseline="0" dirty="0" smtClean="0"/>
                        <a:t>и </a:t>
                      </a:r>
                      <a:r>
                        <a:rPr lang="en-US" baseline="0" dirty="0" err="1" smtClean="0"/>
                        <a:t>fdatasync</a:t>
                      </a:r>
                      <a:r>
                        <a:rPr lang="en-US" baseline="0" dirty="0" smtClean="0"/>
                        <a:t>()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могут сказать, что записать данные не удалось,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не указывают диапазон страниц, которые не удалось записать.</a:t>
                      </a:r>
                      <a:endParaRPr lang="en-US" baseline="0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Как с этим бороться?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34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55375"/>
              </p:ext>
            </p:extLst>
          </p:nvPr>
        </p:nvGraphicFramePr>
        <p:xfrm>
          <a:off x="0" y="365760"/>
          <a:ext cx="12192000" cy="4572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Page cache </a:t>
                      </a:r>
                      <a:r>
                        <a:rPr lang="ru-RU" dirty="0" smtClean="0"/>
                        <a:t>и отложенная</a:t>
                      </a:r>
                      <a:r>
                        <a:rPr lang="ru-RU" baseline="0" dirty="0" smtClean="0"/>
                        <a:t> запись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writeback</a:t>
                      </a:r>
                      <a:r>
                        <a:rPr lang="en-US" baseline="0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 </a:t>
                      </a:r>
                      <a:r>
                        <a:rPr lang="ru-RU" baseline="0" dirty="0" smtClean="0"/>
                        <a:t>и </a:t>
                      </a:r>
                      <a:r>
                        <a:rPr lang="en-US" baseline="0" dirty="0" err="1" smtClean="0"/>
                        <a:t>fdatasync</a:t>
                      </a:r>
                      <a:r>
                        <a:rPr lang="en-US" baseline="0" dirty="0" smtClean="0"/>
                        <a:t>()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могут сказать, что записать данные не удалось,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не указывают диапазон страниц, которые не удалось записать.</a:t>
                      </a:r>
                      <a:endParaRPr lang="en-US" baseline="0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Как с этим бороться?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Упорядочивать записи в файл: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записать новые данные,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записать заголовок, который ссылается на новые данные,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baseline="0" dirty="0" smtClean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681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581150"/>
              </p:ext>
            </p:extLst>
          </p:nvPr>
        </p:nvGraphicFramePr>
        <p:xfrm>
          <a:off x="0" y="365760"/>
          <a:ext cx="12192000" cy="4572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Page cache </a:t>
                      </a:r>
                      <a:r>
                        <a:rPr lang="ru-RU" dirty="0" smtClean="0"/>
                        <a:t>и отложенная</a:t>
                      </a:r>
                      <a:r>
                        <a:rPr lang="ru-RU" baseline="0" dirty="0" smtClean="0"/>
                        <a:t> запись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writeback</a:t>
                      </a:r>
                      <a:r>
                        <a:rPr lang="en-US" baseline="0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 </a:t>
                      </a:r>
                      <a:r>
                        <a:rPr lang="ru-RU" baseline="0" dirty="0" smtClean="0"/>
                        <a:t>и </a:t>
                      </a:r>
                      <a:r>
                        <a:rPr lang="en-US" baseline="0" dirty="0" err="1" smtClean="0"/>
                        <a:t>fdatasync</a:t>
                      </a:r>
                      <a:r>
                        <a:rPr lang="en-US" baseline="0" dirty="0" smtClean="0"/>
                        <a:t>()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могут сказать, что записать данные не удалось,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не указывают диапазон страниц, которые не удалось записать.</a:t>
                      </a:r>
                      <a:endParaRPr lang="en-US" baseline="0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Как с этим бороться?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Упорядочивать записи в файл: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записать новые данные,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записать заголовок, который ссылается на новые данные,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baseline="0" dirty="0" err="1" smtClean="0"/>
                        <a:t>fsync</a:t>
                      </a:r>
                      <a:r>
                        <a:rPr lang="en-US" baseline="0" dirty="0" smtClean="0"/>
                        <a:t>().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baseline="0" dirty="0" smtClean="0"/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ru-RU" baseline="0" dirty="0" smtClean="0"/>
                        <a:t>Как быть с перезаписями?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baseline="0" dirty="0" smtClean="0"/>
                        <a:t>append-only files (</a:t>
                      </a:r>
                      <a:r>
                        <a:rPr lang="ru-RU" baseline="0" dirty="0" smtClean="0"/>
                        <a:t>только </a:t>
                      </a:r>
                      <a:r>
                        <a:rPr lang="en-US" baseline="0" dirty="0" smtClean="0"/>
                        <a:t>append </a:t>
                      </a:r>
                      <a:r>
                        <a:rPr lang="ru-RU" baseline="0" dirty="0" smtClean="0"/>
                        <a:t>и </a:t>
                      </a:r>
                      <a:r>
                        <a:rPr lang="en-US" baseline="0" dirty="0" smtClean="0"/>
                        <a:t>punch holes),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baseline="0" dirty="0" smtClean="0"/>
                        <a:t>следить за использованием областей и перезаписывать только те, которые не используются.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44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967325"/>
              </p:ext>
            </p:extLst>
          </p:nvPr>
        </p:nvGraphicFramePr>
        <p:xfrm>
          <a:off x="0" y="365760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90796">
                <a:tc>
                  <a:txBody>
                    <a:bodyPr/>
                    <a:lstStyle/>
                    <a:p>
                      <a:r>
                        <a:rPr lang="ru-RU" dirty="0" smtClean="0"/>
                        <a:t>Дополнение 1. Как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baseline="0" dirty="0" smtClean="0"/>
                        <a:t>работать с </a:t>
                      </a:r>
                      <a:r>
                        <a:rPr lang="en-US" baseline="0" dirty="0" smtClean="0"/>
                        <a:t>Unicode-</a:t>
                      </a:r>
                      <a:r>
                        <a:rPr lang="ru-RU" baseline="0" dirty="0" smtClean="0"/>
                        <a:t>строками, будто это </a:t>
                      </a:r>
                      <a:r>
                        <a:rPr lang="en-US" baseline="0" dirty="0" smtClean="0"/>
                        <a:t>null-terminated ASCII</a:t>
                      </a:r>
                      <a:r>
                        <a:rPr lang="ru-RU" baseline="0" dirty="0" smtClean="0"/>
                        <a:t>-строки</a:t>
                      </a:r>
                      <a:r>
                        <a:rPr lang="en-US" baseline="0" dirty="0" smtClean="0"/>
                        <a:t>: UTF-8</a:t>
                      </a:r>
                      <a:endParaRPr lang="ru-RU" dirty="0"/>
                    </a:p>
                  </a:txBody>
                  <a:tcPr/>
                </a:tc>
              </a:tr>
              <a:tr h="290796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290796">
                <a:tc>
                  <a:txBody>
                    <a:bodyPr/>
                    <a:lstStyle/>
                    <a:p>
                      <a:r>
                        <a:rPr lang="ru-RU" dirty="0" smtClean="0"/>
                        <a:t>Достоинства: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 smtClean="0"/>
                        <a:t>Запись английского языка не меняется,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 smtClean="0"/>
                        <a:t>Европейские языки</a:t>
                      </a:r>
                      <a:r>
                        <a:rPr lang="ru-RU" baseline="0" dirty="0" smtClean="0"/>
                        <a:t> требуют двух байт,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 smtClean="0"/>
                        <a:t>При ошибках потока однозначно находятся позиции начала символов.</a:t>
                      </a:r>
                      <a:endParaRPr lang="en-US" dirty="0" smtClean="0"/>
                    </a:p>
                  </a:txBody>
                  <a:tcPr/>
                </a:tc>
              </a:tr>
              <a:tr h="29079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dirty="0" smtClean="0"/>
                        <a:t>Домашнее задание: напишите преобразователи в</a:t>
                      </a:r>
                      <a:r>
                        <a:rPr lang="ru-RU" baseline="0" dirty="0" smtClean="0"/>
                        <a:t> </a:t>
                      </a:r>
                      <a:r>
                        <a:rPr lang="en-US" baseline="0" dirty="0" smtClean="0"/>
                        <a:t>utf-8 </a:t>
                      </a:r>
                      <a:r>
                        <a:rPr lang="ru-RU" baseline="0" dirty="0" smtClean="0"/>
                        <a:t>и из него: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 smtClean="0"/>
                        <a:t>std</a:t>
                      </a:r>
                      <a:r>
                        <a:rPr lang="en-US" baseline="0" dirty="0" smtClean="0"/>
                        <a:t>::vector&lt;uint8_t&gt; to_utf8(</a:t>
                      </a:r>
                      <a:r>
                        <a:rPr lang="en-US" baseline="0" dirty="0" err="1" smtClean="0"/>
                        <a:t>const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std</a:t>
                      </a:r>
                      <a:r>
                        <a:rPr lang="en-US" baseline="0" dirty="0" smtClean="0"/>
                        <a:t>::vector&lt;uint32_t&gt; &amp;x)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 smtClean="0"/>
                        <a:t>std</a:t>
                      </a:r>
                      <a:r>
                        <a:rPr lang="en-US" baseline="0" dirty="0" smtClean="0"/>
                        <a:t>::vector&lt;uint32_t&gt; from_utf8(</a:t>
                      </a:r>
                      <a:r>
                        <a:rPr lang="en-US" baseline="0" dirty="0" err="1" smtClean="0"/>
                        <a:t>const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std</a:t>
                      </a:r>
                      <a:r>
                        <a:rPr lang="en-US" baseline="0" dirty="0" smtClean="0"/>
                        <a:t>::vector&lt;uint8_t&gt; &amp;x)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238950"/>
              </p:ext>
            </p:extLst>
          </p:nvPr>
        </p:nvGraphicFramePr>
        <p:xfrm>
          <a:off x="189467" y="880624"/>
          <a:ext cx="11804826" cy="2834640"/>
        </p:xfrm>
        <a:graphic>
          <a:graphicData uri="http://schemas.openxmlformats.org/drawingml/2006/table">
            <a:tbl>
              <a:tblPr/>
              <a:tblGrid>
                <a:gridCol w="1180483"/>
                <a:gridCol w="1180483"/>
                <a:gridCol w="1288399"/>
                <a:gridCol w="1293341"/>
                <a:gridCol w="1095632"/>
                <a:gridCol w="1145060"/>
                <a:gridCol w="1153297"/>
                <a:gridCol w="1161535"/>
                <a:gridCol w="1126113"/>
                <a:gridCol w="1180483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Number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of bytes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Bits for</a:t>
                      </a:r>
                      <a:br>
                        <a:rPr lang="en-US">
                          <a:effectLst/>
                        </a:rPr>
                      </a:br>
                      <a:r>
                        <a:rPr lang="en-US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First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Byte 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U+007F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0xxxxxxx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U+07FF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110xxxxx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U+0800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1110xxxx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11110xxx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U+200000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U+3FFFFFF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111110xx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U+4000000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U+7FFFFFFF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1111110x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0168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87598"/>
              </p:ext>
            </p:extLst>
          </p:nvPr>
        </p:nvGraphicFramePr>
        <p:xfrm>
          <a:off x="0" y="365760"/>
          <a:ext cx="12192000" cy="29260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Master-slave </a:t>
                      </a:r>
                      <a:r>
                        <a:rPr lang="ru-RU" dirty="0" smtClean="0"/>
                        <a:t>репликация</a:t>
                      </a:r>
                      <a:r>
                        <a:rPr lang="ru-RU" baseline="0" dirty="0" smtClean="0"/>
                        <a:t> для </a:t>
                      </a:r>
                      <a:r>
                        <a:rPr lang="en-US" baseline="0" dirty="0" smtClean="0"/>
                        <a:t>append-only </a:t>
                      </a:r>
                      <a:r>
                        <a:rPr lang="ru-RU" baseline="0" dirty="0" smtClean="0"/>
                        <a:t>файлов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baseline="0" dirty="0" smtClean="0"/>
                        <a:t>Пусть у нас есть файловый сервер, которые предоставляет следующие операции: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прочесть данные из файла,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дописать данные в конец файла,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превратить часть файла в дырку.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Как для такого файлового сервера добавить возможность асинхронной репликации? Файл на реплике всегда должен быть в согласованном состоянии.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950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72570"/>
              </p:ext>
            </p:extLst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/>
                <a:gridCol w="6096000"/>
              </a:tblGrid>
              <a:tr h="216655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Master-slave </a:t>
                      </a:r>
                      <a:r>
                        <a:rPr lang="ru-RU" dirty="0" smtClean="0"/>
                        <a:t>репликация</a:t>
                      </a:r>
                      <a:r>
                        <a:rPr lang="ru-RU" baseline="0" dirty="0" smtClean="0"/>
                        <a:t> для </a:t>
                      </a:r>
                      <a:r>
                        <a:rPr lang="en-US" baseline="0" dirty="0" smtClean="0"/>
                        <a:t>append-only </a:t>
                      </a:r>
                      <a:r>
                        <a:rPr lang="ru-RU" baseline="0" dirty="0" smtClean="0"/>
                        <a:t>файлов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6655">
                <a:tc gridSpan="2">
                  <a:txBody>
                    <a:bodyPr/>
                    <a:lstStyle/>
                    <a:p>
                      <a:r>
                        <a:rPr lang="ru-RU" baseline="0" dirty="0" smtClean="0"/>
                        <a:t>Пусть у нас есть файловый сервер, которые предоставляет следующие операции: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прочесть данные из файла,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дописать данные в конец файла,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ru-RU" baseline="0" dirty="0" smtClean="0"/>
                        <a:t>превратить часть файла в дырку.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Как для такого файлового сервера добавить возможность асинхронной репликации? Файл на реплике всегда должен быть в согласованном состоянии.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В чём проблема: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baseline="0" dirty="0" smtClean="0"/>
                        <a:t>Master replica</a:t>
                      </a:r>
                      <a:endParaRPr lang="ru-RU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baseline="0" dirty="0" smtClean="0"/>
                        <a:t>Slave replica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384219"/>
              </p:ext>
            </p:extLst>
          </p:nvPr>
        </p:nvGraphicFramePr>
        <p:xfrm>
          <a:off x="203200" y="4107443"/>
          <a:ext cx="42638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774"/>
                <a:gridCol w="852774"/>
                <a:gridCol w="852774"/>
                <a:gridCol w="852774"/>
                <a:gridCol w="85277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Freeform 7"/>
          <p:cNvSpPr/>
          <p:nvPr/>
        </p:nvSpPr>
        <p:spPr>
          <a:xfrm>
            <a:off x="644577" y="3732551"/>
            <a:ext cx="3432748" cy="359764"/>
          </a:xfrm>
          <a:custGeom>
            <a:avLst/>
            <a:gdLst>
              <a:gd name="connsiteX0" fmla="*/ 3432748 w 3432748"/>
              <a:gd name="connsiteY0" fmla="*/ 359764 h 359764"/>
              <a:gd name="connsiteX1" fmla="*/ 1828800 w 3432748"/>
              <a:gd name="connsiteY1" fmla="*/ 0 h 359764"/>
              <a:gd name="connsiteX2" fmla="*/ 0 w 3432748"/>
              <a:gd name="connsiteY2" fmla="*/ 359764 h 359764"/>
              <a:gd name="connsiteX3" fmla="*/ 0 w 3432748"/>
              <a:gd name="connsiteY3" fmla="*/ 359764 h 359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2748" h="359764">
                <a:moveTo>
                  <a:pt x="3432748" y="359764"/>
                </a:moveTo>
                <a:cubicBezTo>
                  <a:pt x="2916836" y="179882"/>
                  <a:pt x="2400925" y="0"/>
                  <a:pt x="1828800" y="0"/>
                </a:cubicBezTo>
                <a:cubicBezTo>
                  <a:pt x="1256675" y="0"/>
                  <a:pt x="0" y="359764"/>
                  <a:pt x="0" y="359764"/>
                </a:cubicBezTo>
                <a:lnTo>
                  <a:pt x="0" y="359764"/>
                </a:ln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218546" y="3642590"/>
            <a:ext cx="2023672" cy="464715"/>
          </a:xfrm>
          <a:custGeom>
            <a:avLst/>
            <a:gdLst>
              <a:gd name="connsiteX0" fmla="*/ 2023672 w 2023672"/>
              <a:gd name="connsiteY0" fmla="*/ 449725 h 464715"/>
              <a:gd name="connsiteX1" fmla="*/ 689547 w 2023672"/>
              <a:gd name="connsiteY1" fmla="*/ 20 h 464715"/>
              <a:gd name="connsiteX2" fmla="*/ 0 w 2023672"/>
              <a:gd name="connsiteY2" fmla="*/ 464715 h 46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23672" h="464715">
                <a:moveTo>
                  <a:pt x="2023672" y="449725"/>
                </a:moveTo>
                <a:cubicBezTo>
                  <a:pt x="1525249" y="223623"/>
                  <a:pt x="1026826" y="-2478"/>
                  <a:pt x="689547" y="20"/>
                </a:cubicBezTo>
                <a:cubicBezTo>
                  <a:pt x="352268" y="2518"/>
                  <a:pt x="0" y="464715"/>
                  <a:pt x="0" y="464715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093979"/>
              </p:ext>
            </p:extLst>
          </p:nvPr>
        </p:nvGraphicFramePr>
        <p:xfrm>
          <a:off x="6096000" y="4573389"/>
          <a:ext cx="27048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1631"/>
                <a:gridCol w="901631"/>
                <a:gridCol w="90163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577322"/>
              </p:ext>
            </p:extLst>
          </p:nvPr>
        </p:nvGraphicFramePr>
        <p:xfrm>
          <a:off x="203200" y="5039335"/>
          <a:ext cx="589280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829"/>
                <a:gridCol w="841829"/>
                <a:gridCol w="841829"/>
                <a:gridCol w="841829"/>
                <a:gridCol w="841829"/>
                <a:gridCol w="841829"/>
                <a:gridCol w="84182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Freeform 11"/>
          <p:cNvSpPr/>
          <p:nvPr/>
        </p:nvSpPr>
        <p:spPr>
          <a:xfrm>
            <a:off x="644577" y="4646855"/>
            <a:ext cx="4886793" cy="389844"/>
          </a:xfrm>
          <a:custGeom>
            <a:avLst/>
            <a:gdLst>
              <a:gd name="connsiteX0" fmla="*/ 3312826 w 3312826"/>
              <a:gd name="connsiteY0" fmla="*/ 359864 h 389844"/>
              <a:gd name="connsiteX1" fmla="*/ 1169233 w 3312826"/>
              <a:gd name="connsiteY1" fmla="*/ 100 h 389844"/>
              <a:gd name="connsiteX2" fmla="*/ 0 w 3312826"/>
              <a:gd name="connsiteY2" fmla="*/ 389844 h 389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12826" h="389844">
                <a:moveTo>
                  <a:pt x="3312826" y="359864"/>
                </a:moveTo>
                <a:cubicBezTo>
                  <a:pt x="2517098" y="177483"/>
                  <a:pt x="1721371" y="-4897"/>
                  <a:pt x="1169233" y="100"/>
                </a:cubicBezTo>
                <a:cubicBezTo>
                  <a:pt x="617095" y="5097"/>
                  <a:pt x="0" y="389844"/>
                  <a:pt x="0" y="389844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4781862" y="4676935"/>
            <a:ext cx="1094282" cy="344774"/>
          </a:xfrm>
          <a:custGeom>
            <a:avLst/>
            <a:gdLst>
              <a:gd name="connsiteX0" fmla="*/ 1094282 w 1094282"/>
              <a:gd name="connsiteY0" fmla="*/ 344774 h 344774"/>
              <a:gd name="connsiteX1" fmla="*/ 524656 w 1094282"/>
              <a:gd name="connsiteY1" fmla="*/ 0 h 344774"/>
              <a:gd name="connsiteX2" fmla="*/ 0 w 1094282"/>
              <a:gd name="connsiteY2" fmla="*/ 344774 h 34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282" h="344774">
                <a:moveTo>
                  <a:pt x="1094282" y="344774"/>
                </a:moveTo>
                <a:cubicBezTo>
                  <a:pt x="900659" y="172387"/>
                  <a:pt x="707036" y="0"/>
                  <a:pt x="524656" y="0"/>
                </a:cubicBezTo>
                <a:cubicBezTo>
                  <a:pt x="342276" y="0"/>
                  <a:pt x="0" y="344774"/>
                  <a:pt x="0" y="344774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56900"/>
              </p:ext>
            </p:extLst>
          </p:nvPr>
        </p:nvGraphicFramePr>
        <p:xfrm>
          <a:off x="6096000" y="5719525"/>
          <a:ext cx="42638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774"/>
                <a:gridCol w="852774"/>
                <a:gridCol w="852774"/>
                <a:gridCol w="852774"/>
                <a:gridCol w="85277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Freeform 15"/>
          <p:cNvSpPr/>
          <p:nvPr/>
        </p:nvSpPr>
        <p:spPr>
          <a:xfrm>
            <a:off x="6537377" y="5344633"/>
            <a:ext cx="3432748" cy="359764"/>
          </a:xfrm>
          <a:custGeom>
            <a:avLst/>
            <a:gdLst>
              <a:gd name="connsiteX0" fmla="*/ 3432748 w 3432748"/>
              <a:gd name="connsiteY0" fmla="*/ 359764 h 359764"/>
              <a:gd name="connsiteX1" fmla="*/ 1828800 w 3432748"/>
              <a:gd name="connsiteY1" fmla="*/ 0 h 359764"/>
              <a:gd name="connsiteX2" fmla="*/ 0 w 3432748"/>
              <a:gd name="connsiteY2" fmla="*/ 359764 h 359764"/>
              <a:gd name="connsiteX3" fmla="*/ 0 w 3432748"/>
              <a:gd name="connsiteY3" fmla="*/ 359764 h 359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2748" h="359764">
                <a:moveTo>
                  <a:pt x="3432748" y="359764"/>
                </a:moveTo>
                <a:cubicBezTo>
                  <a:pt x="2916836" y="179882"/>
                  <a:pt x="2400925" y="0"/>
                  <a:pt x="1828800" y="0"/>
                </a:cubicBezTo>
                <a:cubicBezTo>
                  <a:pt x="1256675" y="0"/>
                  <a:pt x="0" y="359764"/>
                  <a:pt x="0" y="359764"/>
                </a:cubicBezTo>
                <a:lnTo>
                  <a:pt x="0" y="359764"/>
                </a:ln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8111346" y="5254672"/>
            <a:ext cx="2023672" cy="464715"/>
          </a:xfrm>
          <a:custGeom>
            <a:avLst/>
            <a:gdLst>
              <a:gd name="connsiteX0" fmla="*/ 2023672 w 2023672"/>
              <a:gd name="connsiteY0" fmla="*/ 449725 h 464715"/>
              <a:gd name="connsiteX1" fmla="*/ 689547 w 2023672"/>
              <a:gd name="connsiteY1" fmla="*/ 20 h 464715"/>
              <a:gd name="connsiteX2" fmla="*/ 0 w 2023672"/>
              <a:gd name="connsiteY2" fmla="*/ 464715 h 46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23672" h="464715">
                <a:moveTo>
                  <a:pt x="2023672" y="449725"/>
                </a:moveTo>
                <a:cubicBezTo>
                  <a:pt x="1525249" y="223623"/>
                  <a:pt x="1026826" y="-2478"/>
                  <a:pt x="689547" y="20"/>
                </a:cubicBezTo>
                <a:cubicBezTo>
                  <a:pt x="352268" y="2518"/>
                  <a:pt x="0" y="464715"/>
                  <a:pt x="0" y="464715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10957810" y="3507698"/>
            <a:ext cx="164892" cy="277318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1122702" y="4646855"/>
            <a:ext cx="810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482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23716"/>
              </p:ext>
            </p:extLst>
          </p:nvPr>
        </p:nvGraphicFramePr>
        <p:xfrm>
          <a:off x="0" y="365760"/>
          <a:ext cx="12192000" cy="4754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/>
                <a:gridCol w="6096000"/>
              </a:tblGrid>
              <a:tr h="216655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Master-slave </a:t>
                      </a:r>
                      <a:r>
                        <a:rPr lang="ru-RU" dirty="0" smtClean="0"/>
                        <a:t>репликация</a:t>
                      </a:r>
                      <a:r>
                        <a:rPr lang="ru-RU" baseline="0" dirty="0" smtClean="0"/>
                        <a:t> для </a:t>
                      </a:r>
                      <a:r>
                        <a:rPr lang="en-US" baseline="0" dirty="0" smtClean="0"/>
                        <a:t>append-only </a:t>
                      </a:r>
                      <a:r>
                        <a:rPr lang="ru-RU" baseline="0" dirty="0" smtClean="0"/>
                        <a:t>файлов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6655">
                <a:tc gridSpan="2">
                  <a:txBody>
                    <a:bodyPr/>
                    <a:lstStyle/>
                    <a:p>
                      <a:endParaRPr lang="ru-RU" baseline="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baseline="0" dirty="0" smtClean="0"/>
                        <a:t>Master replica</a:t>
                      </a:r>
                      <a:endParaRPr lang="ru-RU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baseline="0" dirty="0" smtClean="0"/>
                        <a:t>Slave replica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en-US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</a:tr>
              <a:tr h="216655">
                <a:tc gridSpan="2"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Вывод: исполнять </a:t>
                      </a:r>
                      <a:r>
                        <a:rPr lang="en-US" baseline="0" dirty="0" err="1" smtClean="0"/>
                        <a:t>punch_holes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сразу при получении запроса нельзя, их надо </a:t>
                      </a:r>
                      <a:r>
                        <a:rPr lang="ru-RU" baseline="0" dirty="0" err="1" smtClean="0"/>
                        <a:t>журналировать</a:t>
                      </a:r>
                      <a:r>
                        <a:rPr lang="ru-RU" baseline="0" dirty="0" smtClean="0"/>
                        <a:t> и исполнять позже.</a:t>
                      </a:r>
                    </a:p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ru-RU" baseline="0" dirty="0" smtClean="0"/>
                        <a:t>Домашнее задание</a:t>
                      </a:r>
                      <a:r>
                        <a:rPr lang="en-US" baseline="0" dirty="0" smtClean="0"/>
                        <a:t>: </a:t>
                      </a:r>
                      <a:r>
                        <a:rPr lang="ru-RU" baseline="0" dirty="0" smtClean="0"/>
                        <a:t>придумайте механизм </a:t>
                      </a:r>
                      <a:r>
                        <a:rPr lang="ru-RU" baseline="0" dirty="0" err="1" smtClean="0"/>
                        <a:t>журналирования</a:t>
                      </a:r>
                      <a:r>
                        <a:rPr lang="ru-RU" baseline="0" dirty="0" smtClean="0"/>
                        <a:t> дырок для </a:t>
                      </a:r>
                      <a:r>
                        <a:rPr lang="en-US" baseline="0" dirty="0" smtClean="0"/>
                        <a:t>master-slave </a:t>
                      </a:r>
                      <a:r>
                        <a:rPr lang="ru-RU" baseline="0" dirty="0" smtClean="0"/>
                        <a:t>репликации </a:t>
                      </a:r>
                      <a:r>
                        <a:rPr lang="en-US" baseline="0" dirty="0" smtClean="0"/>
                        <a:t>append-only </a:t>
                      </a:r>
                      <a:r>
                        <a:rPr lang="ru-RU" baseline="0" dirty="0" smtClean="0"/>
                        <a:t>файлов.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331807"/>
              </p:ext>
            </p:extLst>
          </p:nvPr>
        </p:nvGraphicFramePr>
        <p:xfrm>
          <a:off x="203200" y="1893051"/>
          <a:ext cx="42638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774"/>
                <a:gridCol w="852774"/>
                <a:gridCol w="852774"/>
                <a:gridCol w="852774"/>
                <a:gridCol w="85277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Freeform 7"/>
          <p:cNvSpPr/>
          <p:nvPr/>
        </p:nvSpPr>
        <p:spPr>
          <a:xfrm>
            <a:off x="644577" y="1518159"/>
            <a:ext cx="3432748" cy="359764"/>
          </a:xfrm>
          <a:custGeom>
            <a:avLst/>
            <a:gdLst>
              <a:gd name="connsiteX0" fmla="*/ 3432748 w 3432748"/>
              <a:gd name="connsiteY0" fmla="*/ 359764 h 359764"/>
              <a:gd name="connsiteX1" fmla="*/ 1828800 w 3432748"/>
              <a:gd name="connsiteY1" fmla="*/ 0 h 359764"/>
              <a:gd name="connsiteX2" fmla="*/ 0 w 3432748"/>
              <a:gd name="connsiteY2" fmla="*/ 359764 h 359764"/>
              <a:gd name="connsiteX3" fmla="*/ 0 w 3432748"/>
              <a:gd name="connsiteY3" fmla="*/ 359764 h 359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2748" h="359764">
                <a:moveTo>
                  <a:pt x="3432748" y="359764"/>
                </a:moveTo>
                <a:cubicBezTo>
                  <a:pt x="2916836" y="179882"/>
                  <a:pt x="2400925" y="0"/>
                  <a:pt x="1828800" y="0"/>
                </a:cubicBezTo>
                <a:cubicBezTo>
                  <a:pt x="1256675" y="0"/>
                  <a:pt x="0" y="359764"/>
                  <a:pt x="0" y="359764"/>
                </a:cubicBezTo>
                <a:lnTo>
                  <a:pt x="0" y="359764"/>
                </a:ln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218546" y="1428198"/>
            <a:ext cx="2023672" cy="464715"/>
          </a:xfrm>
          <a:custGeom>
            <a:avLst/>
            <a:gdLst>
              <a:gd name="connsiteX0" fmla="*/ 2023672 w 2023672"/>
              <a:gd name="connsiteY0" fmla="*/ 449725 h 464715"/>
              <a:gd name="connsiteX1" fmla="*/ 689547 w 2023672"/>
              <a:gd name="connsiteY1" fmla="*/ 20 h 464715"/>
              <a:gd name="connsiteX2" fmla="*/ 0 w 2023672"/>
              <a:gd name="connsiteY2" fmla="*/ 464715 h 46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23672" h="464715">
                <a:moveTo>
                  <a:pt x="2023672" y="449725"/>
                </a:moveTo>
                <a:cubicBezTo>
                  <a:pt x="1525249" y="223623"/>
                  <a:pt x="1026826" y="-2478"/>
                  <a:pt x="689547" y="20"/>
                </a:cubicBezTo>
                <a:cubicBezTo>
                  <a:pt x="352268" y="2518"/>
                  <a:pt x="0" y="464715"/>
                  <a:pt x="0" y="464715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692350"/>
              </p:ext>
            </p:extLst>
          </p:nvPr>
        </p:nvGraphicFramePr>
        <p:xfrm>
          <a:off x="6096000" y="2358997"/>
          <a:ext cx="270489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1631"/>
                <a:gridCol w="901631"/>
                <a:gridCol w="90163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775411"/>
              </p:ext>
            </p:extLst>
          </p:nvPr>
        </p:nvGraphicFramePr>
        <p:xfrm>
          <a:off x="203200" y="2824943"/>
          <a:ext cx="589280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829"/>
                <a:gridCol w="841829"/>
                <a:gridCol w="841829"/>
                <a:gridCol w="841829"/>
                <a:gridCol w="841829"/>
                <a:gridCol w="841829"/>
                <a:gridCol w="84182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Freeform 11"/>
          <p:cNvSpPr/>
          <p:nvPr/>
        </p:nvSpPr>
        <p:spPr>
          <a:xfrm>
            <a:off x="644577" y="2432463"/>
            <a:ext cx="4886793" cy="389844"/>
          </a:xfrm>
          <a:custGeom>
            <a:avLst/>
            <a:gdLst>
              <a:gd name="connsiteX0" fmla="*/ 3312826 w 3312826"/>
              <a:gd name="connsiteY0" fmla="*/ 359864 h 389844"/>
              <a:gd name="connsiteX1" fmla="*/ 1169233 w 3312826"/>
              <a:gd name="connsiteY1" fmla="*/ 100 h 389844"/>
              <a:gd name="connsiteX2" fmla="*/ 0 w 3312826"/>
              <a:gd name="connsiteY2" fmla="*/ 389844 h 389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12826" h="389844">
                <a:moveTo>
                  <a:pt x="3312826" y="359864"/>
                </a:moveTo>
                <a:cubicBezTo>
                  <a:pt x="2517098" y="177483"/>
                  <a:pt x="1721371" y="-4897"/>
                  <a:pt x="1169233" y="100"/>
                </a:cubicBezTo>
                <a:cubicBezTo>
                  <a:pt x="617095" y="5097"/>
                  <a:pt x="0" y="389844"/>
                  <a:pt x="0" y="389844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4781862" y="2462543"/>
            <a:ext cx="1094282" cy="344774"/>
          </a:xfrm>
          <a:custGeom>
            <a:avLst/>
            <a:gdLst>
              <a:gd name="connsiteX0" fmla="*/ 1094282 w 1094282"/>
              <a:gd name="connsiteY0" fmla="*/ 344774 h 344774"/>
              <a:gd name="connsiteX1" fmla="*/ 524656 w 1094282"/>
              <a:gd name="connsiteY1" fmla="*/ 0 h 344774"/>
              <a:gd name="connsiteX2" fmla="*/ 0 w 1094282"/>
              <a:gd name="connsiteY2" fmla="*/ 344774 h 34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282" h="344774">
                <a:moveTo>
                  <a:pt x="1094282" y="344774"/>
                </a:moveTo>
                <a:cubicBezTo>
                  <a:pt x="900659" y="172387"/>
                  <a:pt x="707036" y="0"/>
                  <a:pt x="524656" y="0"/>
                </a:cubicBezTo>
                <a:cubicBezTo>
                  <a:pt x="342276" y="0"/>
                  <a:pt x="0" y="344774"/>
                  <a:pt x="0" y="344774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868889"/>
              </p:ext>
            </p:extLst>
          </p:nvPr>
        </p:nvGraphicFramePr>
        <p:xfrm>
          <a:off x="6096000" y="3505133"/>
          <a:ext cx="42638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774"/>
                <a:gridCol w="852774"/>
                <a:gridCol w="852774"/>
                <a:gridCol w="852774"/>
                <a:gridCol w="85277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hdr0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Freeform 15"/>
          <p:cNvSpPr/>
          <p:nvPr/>
        </p:nvSpPr>
        <p:spPr>
          <a:xfrm>
            <a:off x="6537377" y="3130241"/>
            <a:ext cx="3432748" cy="359764"/>
          </a:xfrm>
          <a:custGeom>
            <a:avLst/>
            <a:gdLst>
              <a:gd name="connsiteX0" fmla="*/ 3432748 w 3432748"/>
              <a:gd name="connsiteY0" fmla="*/ 359764 h 359764"/>
              <a:gd name="connsiteX1" fmla="*/ 1828800 w 3432748"/>
              <a:gd name="connsiteY1" fmla="*/ 0 h 359764"/>
              <a:gd name="connsiteX2" fmla="*/ 0 w 3432748"/>
              <a:gd name="connsiteY2" fmla="*/ 359764 h 359764"/>
              <a:gd name="connsiteX3" fmla="*/ 0 w 3432748"/>
              <a:gd name="connsiteY3" fmla="*/ 359764 h 359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2748" h="359764">
                <a:moveTo>
                  <a:pt x="3432748" y="359764"/>
                </a:moveTo>
                <a:cubicBezTo>
                  <a:pt x="2916836" y="179882"/>
                  <a:pt x="2400925" y="0"/>
                  <a:pt x="1828800" y="0"/>
                </a:cubicBezTo>
                <a:cubicBezTo>
                  <a:pt x="1256675" y="0"/>
                  <a:pt x="0" y="359764"/>
                  <a:pt x="0" y="359764"/>
                </a:cubicBezTo>
                <a:lnTo>
                  <a:pt x="0" y="359764"/>
                </a:ln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8111346" y="3040280"/>
            <a:ext cx="2023672" cy="464715"/>
          </a:xfrm>
          <a:custGeom>
            <a:avLst/>
            <a:gdLst>
              <a:gd name="connsiteX0" fmla="*/ 2023672 w 2023672"/>
              <a:gd name="connsiteY0" fmla="*/ 449725 h 464715"/>
              <a:gd name="connsiteX1" fmla="*/ 689547 w 2023672"/>
              <a:gd name="connsiteY1" fmla="*/ 20 h 464715"/>
              <a:gd name="connsiteX2" fmla="*/ 0 w 2023672"/>
              <a:gd name="connsiteY2" fmla="*/ 464715 h 46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23672" h="464715">
                <a:moveTo>
                  <a:pt x="2023672" y="449725"/>
                </a:moveTo>
                <a:cubicBezTo>
                  <a:pt x="1525249" y="223623"/>
                  <a:pt x="1026826" y="-2478"/>
                  <a:pt x="689547" y="20"/>
                </a:cubicBezTo>
                <a:cubicBezTo>
                  <a:pt x="352268" y="2518"/>
                  <a:pt x="0" y="464715"/>
                  <a:pt x="0" y="464715"/>
                </a:cubicBezTo>
              </a:path>
            </a:pathLst>
          </a:custGeom>
          <a:noFill/>
          <a:ln w="38100"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10957810" y="1293306"/>
            <a:ext cx="164892" cy="277318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1122702" y="2432463"/>
            <a:ext cx="810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351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234688"/>
              </p:ext>
            </p:extLst>
          </p:nvPr>
        </p:nvGraphicFramePr>
        <p:xfrm>
          <a:off x="-2" y="365761"/>
          <a:ext cx="12192002" cy="476978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1"/>
                <a:gridCol w="6096001"/>
              </a:tblGrid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POSIX API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Windows API</a:t>
                      </a:r>
                      <a:endParaRPr lang="ru-RU" dirty="0"/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open(</a:t>
                      </a:r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 char *path,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baseline="0" dirty="0" smtClean="0"/>
                        <a:t> mode,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 flags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HANDLE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CreateFile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LPCTSTR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lpFileName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dwDesiredAccess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dwShareMode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LPSECURITY_ATTRIBUTES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lpSecurityAttributes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dwCreationDisposition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dwFlagsAndAttributes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HANDLE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hTemplateFile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read(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, void *</a:t>
                      </a:r>
                      <a:r>
                        <a:rPr lang="en-US" dirty="0" err="1" smtClean="0"/>
                        <a:t>buf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size_t</a:t>
                      </a:r>
                      <a:r>
                        <a:rPr lang="en-US" dirty="0" smtClean="0"/>
                        <a:t> count)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ReadFile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HANDLE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_Out_          LPVOID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lpBuffer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DWORD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nNumberOfBytesToRead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  LPDWORD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lpNumberOfBytesRead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LPOVERLAPPED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lpOverlapped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write(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const</a:t>
                      </a:r>
                      <a:r>
                        <a:rPr lang="en-US" baseline="0" dirty="0" smtClean="0"/>
                        <a:t> void *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size_t</a:t>
                      </a:r>
                      <a:r>
                        <a:rPr lang="en-US" baseline="0" dirty="0" smtClean="0"/>
                        <a:t> count)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WriteFile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HANDLE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LPCVOID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lpBuffer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DWORD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nNumberOfBytesToWrite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  LPDWORD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lpNumberOfBytesWritten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LPOVERLAPPED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lpOverlapped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close(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CloseHandle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HANDLE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hObject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76229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753647"/>
              </p:ext>
            </p:extLst>
          </p:nvPr>
        </p:nvGraphicFramePr>
        <p:xfrm>
          <a:off x="-2" y="365761"/>
          <a:ext cx="12192002" cy="489170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1"/>
                <a:gridCol w="6096001"/>
              </a:tblGrid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POSIX API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Windows API</a:t>
                      </a:r>
                      <a:endParaRPr lang="ru-RU" dirty="0"/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open(</a:t>
                      </a:r>
                      <a:r>
                        <a:rPr lang="en-US" dirty="0" err="1" smtClean="0"/>
                        <a:t>const</a:t>
                      </a:r>
                      <a:r>
                        <a:rPr lang="en-US" dirty="0" smtClean="0"/>
                        <a:t> char *path, 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baseline="0" dirty="0" smtClean="0"/>
                        <a:t> mode,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 flags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HANDLE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CreateFile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LPCTSTR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lpFileName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dwDesiredAccess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dwShareMode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LPSECURITY_ATTRIBUTES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lpSecurityAttributes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dwCreationDisposition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DWORD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dwFlagsAndAttributes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HANDLE 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hTemplateFile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read(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, void *</a:t>
                      </a:r>
                      <a:r>
                        <a:rPr lang="en-US" dirty="0" err="1" smtClean="0"/>
                        <a:t>buf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size_t</a:t>
                      </a:r>
                      <a:r>
                        <a:rPr lang="en-US" dirty="0" smtClean="0"/>
                        <a:t> count)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ReadFile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HANDLE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_Out_          LPVOID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lpBuffer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DWORD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nNumberOfBytesToRead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  LPDWORD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lpNumberOfBytesRead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4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Inout_opt</a:t>
                      </a:r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LPOVERLAPPED </a:t>
                      </a:r>
                      <a:r>
                        <a:rPr lang="en-US" sz="14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lpOverlapped</a:t>
                      </a:r>
                      <a:endParaRPr lang="en-US" sz="140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write(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, </a:t>
                      </a:r>
                      <a:r>
                        <a:rPr lang="en-US" dirty="0" err="1" smtClean="0"/>
                        <a:t>const</a:t>
                      </a:r>
                      <a:r>
                        <a:rPr lang="en-US" baseline="0" dirty="0" smtClean="0"/>
                        <a:t> void *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size_t</a:t>
                      </a:r>
                      <a:r>
                        <a:rPr lang="en-US" baseline="0" dirty="0" smtClean="0"/>
                        <a:t> count)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WriteFile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HANDLE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hFile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LPCVOID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lpBuffer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            DWORD    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nNumberOfBytesToWrite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Out_opt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  LPDWORD           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lpNumberOfBytesWritten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</a:t>
                      </a:r>
                      <a:r>
                        <a:rPr lang="en-US" sz="14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Inout_opt</a:t>
                      </a:r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 LPOVERLAPPED </a:t>
                      </a:r>
                      <a:r>
                        <a:rPr lang="en-US" sz="14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lpOverlapped</a:t>
                      </a:r>
                      <a:endParaRPr lang="en-US" sz="1400" dirty="0" smtClean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41621">
                <a:tc>
                  <a:txBody>
                    <a:bodyPr/>
                    <a:lstStyle/>
                    <a:p>
                      <a:r>
                        <a:rPr lang="en-US" dirty="0" smtClean="0"/>
                        <a:t>close(</a:t>
                      </a:r>
                      <a:r>
                        <a:rPr lang="en-US" dirty="0" err="1" smtClean="0"/>
                        <a:t>int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fd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BOOL WINAPI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CloseHandle</a:t>
                      </a:r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_In_ HANDLE </a:t>
                      </a:r>
                      <a:r>
                        <a:rPr lang="en-US" sz="10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hObject</a:t>
                      </a:r>
                      <a:endParaRPr lang="en-US" sz="10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);</a:t>
                      </a:r>
                      <a:endParaRPr lang="ru-RU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3606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71566"/>
              </p:ext>
            </p:extLst>
          </p:nvPr>
        </p:nvGraphicFramePr>
        <p:xfrm>
          <a:off x="0" y="365762"/>
          <a:ext cx="12192000" cy="42062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07593">
                <a:tc>
                  <a:txBody>
                    <a:bodyPr/>
                    <a:lstStyle/>
                    <a:p>
                      <a:r>
                        <a:rPr lang="ru-RU" dirty="0" smtClean="0"/>
                        <a:t>Синхронный ввод-вывод</a:t>
                      </a:r>
                      <a:endParaRPr lang="ru-RU" dirty="0"/>
                    </a:p>
                  </a:txBody>
                  <a:tcPr/>
                </a:tc>
              </a:tr>
              <a:tr h="207593">
                <a:tc>
                  <a:txBody>
                    <a:bodyPr/>
                    <a:lstStyle/>
                    <a:p>
                      <a:r>
                        <a:rPr lang="ru-RU" dirty="0" smtClean="0"/>
                        <a:t>Диск,</a:t>
                      </a:r>
                      <a:r>
                        <a:rPr lang="ru-RU" baseline="0" dirty="0" smtClean="0"/>
                        <a:t> если начал операцию, не прерывает её до тех пор, пока она не завершится.</a:t>
                      </a:r>
                    </a:p>
                    <a:p>
                      <a:r>
                        <a:rPr lang="en-US" baseline="0" dirty="0" smtClean="0"/>
                        <a:t>API </a:t>
                      </a:r>
                      <a:r>
                        <a:rPr lang="ru-RU" baseline="0" dirty="0" smtClean="0"/>
                        <a:t>для работы с файлами сохранили это же свойство</a:t>
                      </a:r>
                      <a:r>
                        <a:rPr lang="en-US" baseline="0" dirty="0" smtClean="0"/>
                        <a:t> – </a:t>
                      </a:r>
                      <a:r>
                        <a:rPr lang="ru-RU" baseline="0" dirty="0" smtClean="0"/>
                        <a:t>они не отдают управление, пока не завершатся.</a:t>
                      </a:r>
                      <a:endParaRPr lang="ru-RU" dirty="0" smtClean="0"/>
                    </a:p>
                  </a:txBody>
                  <a:tcPr/>
                </a:tc>
              </a:tr>
              <a:tr h="207593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for (;;) {</a:t>
                      </a:r>
                    </a:p>
                    <a:p>
                      <a:r>
                        <a:rPr lang="en-US" baseline="0" dirty="0" smtClean="0"/>
                        <a:t>    </a:t>
                      </a:r>
                      <a:r>
                        <a:rPr lang="en-US" baseline="0" dirty="0" err="1" smtClean="0"/>
                        <a:t>int</a:t>
                      </a:r>
                      <a:r>
                        <a:rPr lang="en-US" baseline="0" dirty="0" smtClean="0"/>
                        <a:t> r = read(</a:t>
                      </a:r>
                      <a:r>
                        <a:rPr lang="en-US" baseline="0" dirty="0" err="1" smtClean="0"/>
                        <a:t>fd_src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sizeof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));</a:t>
                      </a:r>
                    </a:p>
                    <a:p>
                      <a:r>
                        <a:rPr lang="en-US" baseline="0" dirty="0" smtClean="0"/>
                        <a:t>    write(</a:t>
                      </a:r>
                      <a:r>
                        <a:rPr lang="en-US" baseline="0" dirty="0" err="1" smtClean="0"/>
                        <a:t>fd_dst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sizeof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buf</a:t>
                      </a:r>
                      <a:r>
                        <a:rPr lang="en-US" baseline="0" dirty="0" smtClean="0"/>
                        <a:t>));</a:t>
                      </a:r>
                    </a:p>
                    <a:p>
                      <a:r>
                        <a:rPr lang="en-US" baseline="0" dirty="0" smtClean="0"/>
                        <a:t>}</a:t>
                      </a:r>
                    </a:p>
                  </a:txBody>
                  <a:tcPr/>
                </a:tc>
              </a:tr>
              <a:tr h="207593">
                <a:tc>
                  <a:txBody>
                    <a:bodyPr/>
                    <a:lstStyle/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06429"/>
              </p:ext>
            </p:extLst>
          </p:nvPr>
        </p:nvGraphicFramePr>
        <p:xfrm>
          <a:off x="568411" y="2717496"/>
          <a:ext cx="11368215" cy="1524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73643"/>
                <a:gridCol w="2273643"/>
                <a:gridCol w="2273643"/>
                <a:gridCol w="2273643"/>
                <a:gridCol w="2273643"/>
              </a:tblGrid>
              <a:tr h="508000">
                <a:tc>
                  <a:txBody>
                    <a:bodyPr/>
                    <a:lstStyle/>
                    <a:p>
                      <a:r>
                        <a:rPr lang="ru-RU" dirty="0" smtClean="0"/>
                        <a:t>операция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aseline="0" dirty="0" err="1" smtClean="0">
                          <a:solidFill>
                            <a:srgbClr val="00B050"/>
                          </a:solidFill>
                        </a:rPr>
                        <a:t>int</a:t>
                      </a:r>
                      <a:r>
                        <a:rPr lang="en-US" sz="1000" baseline="0" dirty="0" smtClean="0">
                          <a:solidFill>
                            <a:srgbClr val="00B050"/>
                          </a:solidFill>
                        </a:rPr>
                        <a:t> r = read(</a:t>
                      </a:r>
                      <a:r>
                        <a:rPr lang="en-US" sz="1000" baseline="0" dirty="0" err="1" smtClean="0">
                          <a:solidFill>
                            <a:srgbClr val="00B050"/>
                          </a:solidFill>
                        </a:rPr>
                        <a:t>fd_src</a:t>
                      </a:r>
                      <a:r>
                        <a:rPr lang="en-US" sz="1000" baseline="0" dirty="0" smtClean="0">
                          <a:solidFill>
                            <a:srgbClr val="00B050"/>
                          </a:solidFill>
                        </a:rPr>
                        <a:t>, </a:t>
                      </a:r>
                      <a:r>
                        <a:rPr lang="en-US" sz="1000" baseline="0" dirty="0" err="1" smtClean="0">
                          <a:solidFill>
                            <a:srgbClr val="00B050"/>
                          </a:solidFill>
                        </a:rPr>
                        <a:t>buf</a:t>
                      </a:r>
                      <a:r>
                        <a:rPr lang="en-US" sz="1000" baseline="0" dirty="0" smtClean="0">
                          <a:solidFill>
                            <a:srgbClr val="00B050"/>
                          </a:solidFill>
                        </a:rPr>
                        <a:t>, </a:t>
                      </a:r>
                      <a:r>
                        <a:rPr lang="en-US" sz="1000" baseline="0" dirty="0" err="1" smtClean="0">
                          <a:solidFill>
                            <a:srgbClr val="00B050"/>
                          </a:solidFill>
                        </a:rPr>
                        <a:t>sizeof</a:t>
                      </a:r>
                      <a:r>
                        <a:rPr lang="en-US" sz="1000" baseline="0" dirty="0" smtClean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lang="en-US" sz="1000" baseline="0" dirty="0" err="1" smtClean="0">
                          <a:solidFill>
                            <a:srgbClr val="00B050"/>
                          </a:solidFill>
                        </a:rPr>
                        <a:t>buf</a:t>
                      </a:r>
                      <a:r>
                        <a:rPr lang="en-US" sz="1000" baseline="0" dirty="0" smtClean="0">
                          <a:solidFill>
                            <a:srgbClr val="00B050"/>
                          </a:solidFill>
                        </a:rPr>
                        <a:t>));</a:t>
                      </a:r>
                      <a:r>
                        <a:rPr lang="en-US" sz="1000" baseline="0" dirty="0" smtClean="0"/>
                        <a:t/>
                      </a:r>
                      <a:br>
                        <a:rPr lang="en-US" sz="1000" baseline="0" dirty="0" smtClean="0"/>
                      </a:br>
                      <a:r>
                        <a:rPr lang="en-US" sz="1000" baseline="0" dirty="0" smtClean="0"/>
                        <a:t>write(</a:t>
                      </a:r>
                      <a:r>
                        <a:rPr lang="en-US" sz="1000" baseline="0" dirty="0" err="1" smtClean="0"/>
                        <a:t>fd_dst</a:t>
                      </a:r>
                      <a:r>
                        <a:rPr lang="en-US" sz="1000" baseline="0" dirty="0" smtClean="0"/>
                        <a:t>, </a:t>
                      </a:r>
                      <a:r>
                        <a:rPr lang="en-US" sz="1000" baseline="0" dirty="0" err="1" smtClean="0"/>
                        <a:t>buf</a:t>
                      </a:r>
                      <a:r>
                        <a:rPr lang="en-US" sz="1000" baseline="0" dirty="0" smtClean="0"/>
                        <a:t>, </a:t>
                      </a:r>
                      <a:r>
                        <a:rPr lang="en-US" sz="1000" baseline="0" dirty="0" err="1" smtClean="0"/>
                        <a:t>sizeof</a:t>
                      </a:r>
                      <a:r>
                        <a:rPr lang="en-US" sz="1000" baseline="0" dirty="0" smtClean="0"/>
                        <a:t>(</a:t>
                      </a:r>
                      <a:r>
                        <a:rPr lang="en-US" sz="1000" baseline="0" dirty="0" err="1" smtClean="0"/>
                        <a:t>buf</a:t>
                      </a:r>
                      <a:r>
                        <a:rPr lang="en-US" sz="1000" baseline="0" dirty="0" smtClean="0"/>
                        <a:t>));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r = read(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fd_src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b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write(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fd_dst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r = read(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fd_src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b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write(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fd_dst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r = read(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fd_src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b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write(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fd_dst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sizeof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10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buf</a:t>
                      </a:r>
                      <a:r>
                        <a:rPr kumimoji="0" lang="en-US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));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src</a:t>
                      </a:r>
                      <a:r>
                        <a:rPr lang="en-US" baseline="0" dirty="0" smtClean="0"/>
                        <a:t> disk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active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idle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active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idle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dst</a:t>
                      </a:r>
                      <a:r>
                        <a:rPr lang="en-US" dirty="0" smtClean="0"/>
                        <a:t> disk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idle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active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idle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active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ight Arrow 3"/>
          <p:cNvSpPr/>
          <p:nvPr/>
        </p:nvSpPr>
        <p:spPr>
          <a:xfrm>
            <a:off x="189470" y="4241496"/>
            <a:ext cx="10799806" cy="164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0989276" y="4098983"/>
            <a:ext cx="795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3559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89910"/>
              </p:ext>
            </p:extLst>
          </p:nvPr>
        </p:nvGraphicFramePr>
        <p:xfrm>
          <a:off x="0" y="365760"/>
          <a:ext cx="12192000" cy="5486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90796">
                <a:tc>
                  <a:txBody>
                    <a:bodyPr/>
                    <a:lstStyle/>
                    <a:p>
                      <a:r>
                        <a:rPr lang="ru-RU" dirty="0" smtClean="0"/>
                        <a:t>Дополнение </a:t>
                      </a:r>
                      <a:r>
                        <a:rPr lang="en-US" dirty="0" smtClean="0"/>
                        <a:t>2</a:t>
                      </a:r>
                      <a:r>
                        <a:rPr lang="ru-RU" dirty="0" smtClean="0"/>
                        <a:t>. </a:t>
                      </a:r>
                      <a:r>
                        <a:rPr lang="en-US" dirty="0" err="1" smtClean="0"/>
                        <a:t>procfs</a:t>
                      </a:r>
                      <a:endParaRPr lang="ru-RU" dirty="0"/>
                    </a:p>
                  </a:txBody>
                  <a:tcPr/>
                </a:tc>
              </a:tr>
              <a:tr h="290796">
                <a:tc>
                  <a:txBody>
                    <a:bodyPr/>
                    <a:lstStyle/>
                    <a:p>
                      <a:r>
                        <a:rPr lang="ru-RU" dirty="0" smtClean="0"/>
                        <a:t>В </a:t>
                      </a:r>
                      <a:r>
                        <a:rPr lang="en-US" dirty="0" smtClean="0"/>
                        <a:t>Linux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есть файловая система, каталоги в корне которой соответствуют исполняющимся процессам, а файлы внутри каждого каталога описывают состояние процесса.</a:t>
                      </a:r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29079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dirty="0" smtClean="0"/>
                        <a:t>Домашнее задание: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dirty="0" smtClean="0"/>
                        <a:t>man</a:t>
                      </a:r>
                      <a:r>
                        <a:rPr lang="en-US" baseline="0" dirty="0" smtClean="0"/>
                        <a:t> 5 proc,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ru-RU" dirty="0" smtClean="0"/>
                        <a:t>напишите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аналоги</a:t>
                      </a:r>
                      <a:endParaRPr lang="en-US" baseline="0" dirty="0" smtClean="0"/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 smtClean="0"/>
                        <a:t>ps</a:t>
                      </a:r>
                      <a:endParaRPr lang="en-US" baseline="0" dirty="0" smtClean="0"/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 smtClean="0"/>
                        <a:t>lsof</a:t>
                      </a:r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959290" y="1425536"/>
            <a:ext cx="827341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:~$ ls 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/proc/self/</a:t>
            </a:r>
          </a:p>
          <a:p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r>
              <a:rPr lang="mr-IN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-- 1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0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Oct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  2 10:08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cmdline</a:t>
            </a:r>
            <a:endParaRPr lang="mr-IN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 err="1">
                <a:latin typeface="Menlo" charset="0"/>
                <a:ea typeface="Menlo" charset="0"/>
                <a:cs typeface="Menlo" charset="0"/>
              </a:rPr>
              <a:t>lrwxrwxrwx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1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0 Oct  2 10:08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cwd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-&gt; /home/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 err="1">
                <a:latin typeface="Menlo" charset="0"/>
                <a:ea typeface="Menlo" charset="0"/>
                <a:cs typeface="Menlo" charset="0"/>
              </a:rPr>
              <a:t>lrwxrwxrwx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1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0 Oct  2 10:08 exe -&gt; /bin/ls</a:t>
            </a:r>
          </a:p>
          <a:p>
            <a:r>
              <a:rPr lang="en-US" dirty="0" err="1">
                <a:latin typeface="Menlo" charset="0"/>
                <a:ea typeface="Menlo" charset="0"/>
                <a:cs typeface="Menlo" charset="0"/>
              </a:rPr>
              <a:t>dr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-x------ 2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0 Oct  2 10:08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fd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r>
              <a:rPr lang="mr-IN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-- 1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0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Oct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  2 10:08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maps</a:t>
            </a:r>
            <a:endParaRPr lang="mr-IN" dirty="0">
              <a:latin typeface="Menlo" charset="0"/>
              <a:ea typeface="Menlo" charset="0"/>
              <a:cs typeface="Menlo" charset="0"/>
            </a:endParaRPr>
          </a:p>
          <a:p>
            <a:r>
              <a:rPr lang="mr-IN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r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-- 1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0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Oct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  2 10:08 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stat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......</a:t>
            </a:r>
            <a:endParaRPr lang="mr-IN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7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413928"/>
              </p:ext>
            </p:extLst>
          </p:nvPr>
        </p:nvGraphicFramePr>
        <p:xfrm>
          <a:off x="0" y="365762"/>
          <a:ext cx="12192000" cy="46634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 smtClean="0"/>
                        <a:t>Как уместить много разделов и ФС в одном дереве каталогов: точки монтирования</a:t>
                      </a:r>
                      <a:endParaRPr lang="ru-RU" dirty="0"/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 smtClean="0"/>
                        <a:t>Все ФС, которые</a:t>
                      </a:r>
                      <a:r>
                        <a:rPr lang="ru-RU" baseline="0" dirty="0" smtClean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 smtClean="0"/>
                    </a:p>
                    <a:p>
                      <a:r>
                        <a:rPr lang="ru-RU" dirty="0" smtClean="0"/>
                        <a:t>Точка</a:t>
                      </a:r>
                      <a:r>
                        <a:rPr lang="ru-RU" baseline="0" dirty="0" smtClean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4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249277"/>
              </p:ext>
            </p:extLst>
          </p:nvPr>
        </p:nvGraphicFramePr>
        <p:xfrm>
          <a:off x="0" y="365762"/>
          <a:ext cx="12192000" cy="56692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 smtClean="0"/>
                        <a:t>Как уместить много разделов и ФС в одном дереве каталогов: точки монтирования</a:t>
                      </a:r>
                      <a:endParaRPr lang="ru-RU" dirty="0"/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 smtClean="0"/>
                        <a:t>Все ФС, которые</a:t>
                      </a:r>
                      <a:r>
                        <a:rPr lang="ru-RU" baseline="0" dirty="0" smtClean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 smtClean="0"/>
                    </a:p>
                    <a:p>
                      <a:r>
                        <a:rPr lang="ru-RU" dirty="0" smtClean="0"/>
                        <a:t>Точка</a:t>
                      </a:r>
                      <a:r>
                        <a:rPr lang="ru-RU" baseline="0" dirty="0" smtClean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 smtClean="0"/>
                        <a:t>Посмотреть список точек монтирования можно так: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/>
                        <a:t>$ cat /proc/self/mounts</a:t>
                      </a:r>
                    </a:p>
                  </a:txBody>
                  <a:tcPr/>
                </a:tc>
              </a:tr>
              <a:tr h="20484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dirty="0" smtClean="0"/>
                        <a:t>Монтировать</a:t>
                      </a:r>
                      <a:r>
                        <a:rPr lang="ru-RU" baseline="0" dirty="0" smtClean="0"/>
                        <a:t> ФС можно по требованию</a:t>
                      </a:r>
                      <a:r>
                        <a:rPr lang="en-US" baseline="0" dirty="0" smtClean="0"/>
                        <a:t>: </a:t>
                      </a:r>
                      <a:r>
                        <a:rPr lang="en-US" baseline="0" dirty="0" smtClean="0">
                          <a:hlinkClick r:id="rId3"/>
                        </a:rPr>
                        <a:t>https://linux.die.net/man/5/auto.master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9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31953"/>
              </p:ext>
            </p:extLst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 smtClean="0"/>
                        <a:t>Ещё пример того, что </a:t>
                      </a:r>
                      <a:r>
                        <a:rPr lang="ru-RU" baseline="0" dirty="0" smtClean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 smtClean="0"/>
                        <a:t>С помощью </a:t>
                      </a:r>
                      <a:r>
                        <a:rPr lang="en-US" dirty="0" smtClean="0"/>
                        <a:t>link() </a:t>
                      </a:r>
                      <a:r>
                        <a:rPr lang="ru-RU" dirty="0" smtClean="0"/>
                        <a:t>и </a:t>
                      </a:r>
                      <a:r>
                        <a:rPr lang="en-US" dirty="0" smtClean="0"/>
                        <a:t>unlink() </a:t>
                      </a:r>
                      <a:r>
                        <a:rPr lang="ru-RU" dirty="0" smtClean="0"/>
                        <a:t>можно</a:t>
                      </a:r>
                      <a:r>
                        <a:rPr lang="ru-RU" baseline="0" dirty="0" smtClean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 smtClean="0"/>
                        <a:t>Рабочий каталог тоже не привязан к пути:</a:t>
                      </a:r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8812" y="4176634"/>
            <a:ext cx="8334375" cy="1188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 smtClean="0"/>
              <a:t>???</a:t>
            </a:r>
            <a:endParaRPr lang="en-US" sz="4000"/>
          </a:p>
        </p:txBody>
      </p:sp>
      <p:sp>
        <p:nvSpPr>
          <p:cNvPr id="14" name="TextBox 13"/>
          <p:cNvSpPr txBox="1"/>
          <p:nvPr/>
        </p:nvSpPr>
        <p:spPr>
          <a:xfrm>
            <a:off x="1928811" y="5676214"/>
            <a:ext cx="8334375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 dirty="0" smtClean="0"/>
              <a:t>???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1625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31953"/>
              </p:ext>
            </p:extLst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 smtClean="0"/>
                        <a:t>Ещё пример того, что </a:t>
                      </a:r>
                      <a:r>
                        <a:rPr lang="ru-RU" baseline="0" dirty="0" smtClean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 smtClean="0"/>
                        <a:t>С помощью </a:t>
                      </a:r>
                      <a:r>
                        <a:rPr lang="en-US" dirty="0" smtClean="0"/>
                        <a:t>link() </a:t>
                      </a:r>
                      <a:r>
                        <a:rPr lang="ru-RU" dirty="0" smtClean="0"/>
                        <a:t>и </a:t>
                      </a:r>
                      <a:r>
                        <a:rPr lang="en-US" dirty="0" smtClean="0"/>
                        <a:t>unlink() </a:t>
                      </a:r>
                      <a:r>
                        <a:rPr lang="ru-RU" dirty="0" smtClean="0"/>
                        <a:t>можно</a:t>
                      </a:r>
                      <a:r>
                        <a:rPr lang="ru-RU" baseline="0" dirty="0" smtClean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 smtClean="0"/>
                        <a:t>Рабочий каталог тоже не привязан к пути:</a:t>
                      </a:r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en-US" baseline="0" dirty="0" smtClean="0"/>
                    </a:p>
                    <a:p>
                      <a:endParaRPr lang="ru-RU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28811" y="5673687"/>
            <a:ext cx="8334375" cy="55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10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524084"/>
              </p:ext>
            </p:extLst>
          </p:nvPr>
        </p:nvGraphicFramePr>
        <p:xfrm>
          <a:off x="0" y="365760"/>
          <a:ext cx="12192000" cy="4389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Bind-mounts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В </a:t>
                      </a:r>
                      <a:r>
                        <a:rPr lang="en-US" dirty="0" smtClean="0"/>
                        <a:t>Linux </a:t>
                      </a:r>
                      <a:r>
                        <a:rPr lang="ru-RU" dirty="0" smtClean="0"/>
                        <a:t>есть расширение </a:t>
                      </a:r>
                      <a:r>
                        <a:rPr lang="ru-RU" dirty="0" smtClean="0"/>
                        <a:t>понятия точек </a:t>
                      </a:r>
                      <a:r>
                        <a:rPr lang="ru-RU" dirty="0" smtClean="0"/>
                        <a:t>монтирования: каталоги, начиная с которых, поиск имени делается не от корня заданной ФС, а от другого каталога.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68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 smtClean="0"/>
                        <a:t>Основы</a:t>
                      </a:r>
                      <a:r>
                        <a:rPr lang="ru-RU" baseline="0" dirty="0" smtClean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 smtClean="0"/>
                        <a:t>Acronis @ </a:t>
                      </a:r>
                      <a:r>
                        <a:rPr lang="ru-RU" dirty="0" smtClean="0"/>
                        <a:t>МФТИ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830184"/>
              </p:ext>
            </p:extLst>
          </p:nvPr>
        </p:nvGraphicFramePr>
        <p:xfrm>
          <a:off x="0" y="365760"/>
          <a:ext cx="12192000" cy="53035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/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Bind-mounts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 smtClean="0"/>
                        <a:t>В </a:t>
                      </a:r>
                      <a:r>
                        <a:rPr lang="en-US" dirty="0" smtClean="0"/>
                        <a:t>Linux </a:t>
                      </a:r>
                      <a:r>
                        <a:rPr lang="ru-RU" dirty="0" smtClean="0"/>
                        <a:t>есть расширение </a:t>
                      </a:r>
                      <a:r>
                        <a:rPr lang="ru-RU" dirty="0" smtClean="0"/>
                        <a:t>понятия точек </a:t>
                      </a:r>
                      <a:r>
                        <a:rPr lang="ru-RU" dirty="0" smtClean="0"/>
                        <a:t>монтирования: каталоги, начиная с которых, поиск имени делается не от корня заданной ФС, а от другого каталога.</a:t>
                      </a:r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ru-RU" dirty="0"/>
                    </a:p>
                  </a:txBody>
                  <a:tcPr/>
                </a:tc>
              </a:tr>
              <a:tr h="216655">
                <a:tc>
                  <a:txBody>
                    <a:bodyPr/>
                    <a:lstStyle/>
                    <a:p>
                      <a:r>
                        <a:rPr lang="en-US" dirty="0" smtClean="0"/>
                        <a:t>Bind mounts </a:t>
                      </a:r>
                      <a:r>
                        <a:rPr lang="ru-RU" dirty="0" smtClean="0"/>
                        <a:t>привносят</a:t>
                      </a:r>
                      <a:r>
                        <a:rPr lang="ru-RU" baseline="0" dirty="0" smtClean="0"/>
                        <a:t> много нетривиальных </a:t>
                      </a:r>
                      <a:r>
                        <a:rPr lang="ru-RU" baseline="0" dirty="0" smtClean="0"/>
                        <a:t>деталей: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bind-mount </a:t>
                      </a:r>
                      <a:r>
                        <a:rPr lang="ru-RU" baseline="0" dirty="0" smtClean="0"/>
                        <a:t>можно делать на файлы</a:t>
                      </a:r>
                      <a:endParaRPr lang="en-US" baseline="0" dirty="0" smtClean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 smtClean="0">
                          <a:hlinkClick r:id="rId3"/>
                        </a:rPr>
                        <a:t>http</a:t>
                      </a:r>
                      <a:r>
                        <a:rPr lang="en-US" dirty="0" smtClean="0">
                          <a:hlinkClick r:id="rId3"/>
                        </a:rPr>
                        <a:t>://lwn.net/Articles/689856/</a:t>
                      </a:r>
                      <a:r>
                        <a:rPr lang="en-US" dirty="0" smtClean="0"/>
                        <a:t> 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826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3184</TotalTime>
  <Words>2045</Words>
  <Application>Microsoft Macintosh PowerPoint</Application>
  <PresentationFormat>Widescreen</PresentationFormat>
  <Paragraphs>594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Calibri Light</vt:lpstr>
      <vt:lpstr>Menlo</vt:lpstr>
      <vt:lpstr>Arial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 Anisimov</dc:creator>
  <cp:lastModifiedBy>Artem Anisimov</cp:lastModifiedBy>
  <cp:revision>70</cp:revision>
  <cp:lastPrinted>2017-10-02T09:22:54Z</cp:lastPrinted>
  <dcterms:created xsi:type="dcterms:W3CDTF">2016-09-20T13:25:15Z</dcterms:created>
  <dcterms:modified xsi:type="dcterms:W3CDTF">2017-10-02T11:40:59Z</dcterms:modified>
</cp:coreProperties>
</file>

<file path=docProps/thumbnail.jpeg>
</file>